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2" r:id="rId10"/>
    <p:sldId id="264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92">
          <p15:clr>
            <a:srgbClr val="A4A3A4"/>
          </p15:clr>
        </p15:guide>
        <p15:guide id="2" pos="192">
          <p15:clr>
            <a:srgbClr val="A4A3A4"/>
          </p15:clr>
        </p15:guide>
        <p15:guide id="3" orient="horz" pos="1080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96" y="114"/>
      </p:cViewPr>
      <p:guideLst>
        <p:guide orient="horz" pos="792"/>
        <p:guide pos="192"/>
        <p:guide orient="horz" pos="10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22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22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20" Type="http://customschemas.google.com/relationships/presentationmetadata" Target="metadata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22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2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877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826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72688" y="78002"/>
            <a:ext cx="1800225" cy="57551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153E6A6-60E4-FE14-1CBC-8CC211274D1C}"/>
              </a:ext>
            </a:extLst>
          </p:cNvPr>
          <p:cNvSpPr/>
          <p:nvPr/>
        </p:nvSpPr>
        <p:spPr>
          <a:xfrm>
            <a:off x="1" y="0"/>
            <a:ext cx="9829800" cy="717630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7CE881-772B-9023-3054-4B219B75D755}"/>
              </a:ext>
            </a:extLst>
          </p:cNvPr>
          <p:cNvSpPr/>
          <p:nvPr/>
        </p:nvSpPr>
        <p:spPr>
          <a:xfrm>
            <a:off x="9888967" y="-419"/>
            <a:ext cx="112283" cy="732357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1" name="Picture 30" descr="A blue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16A7B69A-9B14-87FE-841D-37F0A91D141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16000"/>
          </a:blip>
          <a:srcRect t="24724" r="1619" b="63695"/>
          <a:stretch/>
        </p:blipFill>
        <p:spPr>
          <a:xfrm>
            <a:off x="0" y="-1"/>
            <a:ext cx="9839325" cy="7239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B91A16-5D54-2FC0-B0FD-A78085FC1313}"/>
              </a:ext>
            </a:extLst>
          </p:cNvPr>
          <p:cNvSpPr/>
          <p:nvPr/>
        </p:nvSpPr>
        <p:spPr>
          <a:xfrm>
            <a:off x="11925300" y="-419"/>
            <a:ext cx="266700" cy="732357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701" r:id="rId2"/>
    <p:sldLayoutId id="2147483714" r:id="rId3"/>
    <p:sldLayoutId id="2147483727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freepik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07B8740D-C76F-46FC-AEFB-23FB0614D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857762-AD52-483C-B3E1-635C5BBC6F2F}"/>
              </a:ext>
            </a:extLst>
          </p:cNvPr>
          <p:cNvSpPr/>
          <p:nvPr/>
        </p:nvSpPr>
        <p:spPr>
          <a:xfrm>
            <a:off x="5873750" y="584200"/>
            <a:ext cx="4673600" cy="977900"/>
          </a:xfrm>
          <a:prstGeom prst="roundRect">
            <a:avLst/>
          </a:prstGeom>
          <a:solidFill>
            <a:srgbClr val="EBEEF9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67E9C-C7B9-4476-9708-CBB3F66FD892}"/>
              </a:ext>
            </a:extLst>
          </p:cNvPr>
          <p:cNvSpPr txBox="1"/>
          <p:nvPr/>
        </p:nvSpPr>
        <p:spPr>
          <a:xfrm>
            <a:off x="3704233" y="2459516"/>
            <a:ext cx="71627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Water Quality Prediction</a:t>
            </a:r>
          </a:p>
          <a:p>
            <a:pPr algn="r"/>
            <a:r>
              <a:rPr lang="en-US" sz="36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Tulsi Gupta</a:t>
            </a:r>
          </a:p>
          <a:p>
            <a:pPr algn="r"/>
            <a:r>
              <a:rPr lang="en-IN" sz="36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AICTE Student ID: STU6544e148e585a1699012936</a:t>
            </a:r>
            <a:r>
              <a:rPr lang="en-US" sz="36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36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3600" b="1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224A59-2417-428A-A991-E468431BB817}"/>
              </a:ext>
            </a:extLst>
          </p:cNvPr>
          <p:cNvGrpSpPr/>
          <p:nvPr/>
        </p:nvGrpSpPr>
        <p:grpSpPr>
          <a:xfrm>
            <a:off x="6890523" y="742091"/>
            <a:ext cx="2640053" cy="664378"/>
            <a:chOff x="2375536" y="1112060"/>
            <a:chExt cx="3292636" cy="828603"/>
          </a:xfrm>
        </p:grpSpPr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BD3530AF-9771-470E-A9BF-F28AA2275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2781" y="1270168"/>
              <a:ext cx="1575391" cy="512386"/>
            </a:xfrm>
            <a:prstGeom prst="rect">
              <a:avLst/>
            </a:prstGeom>
          </p:spPr>
        </p:pic>
        <p:pic>
          <p:nvPicPr>
            <p:cNvPr id="8" name="Picture 7" descr="A yellow and red shell logo&#10;&#10;Description automatically generated">
              <a:extLst>
                <a:ext uri="{FF2B5EF4-FFF2-40B4-BE49-F238E27FC236}">
                  <a16:creationId xmlns:a16="http://schemas.microsoft.com/office/drawing/2014/main" id="{75E6A819-9F3F-4787-A707-A7415C302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5536" y="1112060"/>
              <a:ext cx="985475" cy="8286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127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00E6C2-74BD-49BD-8E8E-922838C059F9}"/>
              </a:ext>
            </a:extLst>
          </p:cNvPr>
          <p:cNvSpPr txBox="1"/>
          <p:nvPr/>
        </p:nvSpPr>
        <p:spPr>
          <a:xfrm>
            <a:off x="94003" y="800864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Future Scope :</a:t>
            </a:r>
            <a:r>
              <a:rPr lang="en-US" sz="1800" b="1" dirty="0">
                <a:solidFill>
                  <a:srgbClr val="213163"/>
                </a:solidFill>
              </a:rPr>
              <a:t> 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B021057-44D0-128A-EFD2-E4D10E88D6C8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12254" y="1200974"/>
            <a:ext cx="6210581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Monitoring via IoT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Integrate Internet of Things (IoT) sensors to collect and analyze water quality data continuously and remotely.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Geographical Expansion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Extend the model to handle diverse regional datasets, making it applicable to various climates and conditions.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Deep Learning Implementation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Employ deep learning models (e.g., neural networks) for improved accuracy and automatic feature extraction.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Mobile &amp; Web Integration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 user-friendly applications to provide real-time potability alerts and recommendations to communities.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Policy and Public Health Support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insights to support decision-making in municipal water safety policies and awareness campaigns.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4E4D8B-4D49-6043-B636-35203965A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835" y="716096"/>
            <a:ext cx="5675162" cy="614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27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94E319-C77C-49E2-964C-6E125D716194}"/>
              </a:ext>
            </a:extLst>
          </p:cNvPr>
          <p:cNvSpPr txBox="1"/>
          <p:nvPr/>
        </p:nvSpPr>
        <p:spPr>
          <a:xfrm>
            <a:off x="191911" y="972537"/>
            <a:ext cx="265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213163"/>
                </a:solidFill>
              </a:rPr>
              <a:t>Learning Objectives</a:t>
            </a:r>
            <a:endParaRPr lang="en-IN" sz="2000" dirty="0">
              <a:solidFill>
                <a:srgbClr val="21316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1F3497-5370-4874-9908-5AD45214E10B}"/>
              </a:ext>
            </a:extLst>
          </p:cNvPr>
          <p:cNvSpPr txBox="1"/>
          <p:nvPr/>
        </p:nvSpPr>
        <p:spPr>
          <a:xfrm>
            <a:off x="199809" y="6135329"/>
            <a:ext cx="795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1200" b="1" dirty="0">
                <a:latin typeface="+mn-lt"/>
              </a:rPr>
              <a:t>Source 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830DD-8813-42EB-B27B-B7D85423D0C7}"/>
              </a:ext>
            </a:extLst>
          </p:cNvPr>
          <p:cNvSpPr txBox="1"/>
          <p:nvPr/>
        </p:nvSpPr>
        <p:spPr>
          <a:xfrm>
            <a:off x="880529" y="6135329"/>
            <a:ext cx="1842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1200" dirty="0">
                <a:solidFill>
                  <a:srgbClr val="0000FF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www.freepik.com/</a:t>
            </a:r>
            <a:endParaRPr lang="en-IN" sz="1200" dirty="0">
              <a:solidFill>
                <a:srgbClr val="0000FF"/>
              </a:solidFill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22F707-7F22-48A3-97EC-98EFB1023A55}"/>
              </a:ext>
            </a:extLst>
          </p:cNvPr>
          <p:cNvCxnSpPr/>
          <p:nvPr/>
        </p:nvCxnSpPr>
        <p:spPr>
          <a:xfrm>
            <a:off x="0" y="6055360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ladder leading to a large yellow circle&#10;&#10;Description automatically generated">
            <a:extLst>
              <a:ext uri="{FF2B5EF4-FFF2-40B4-BE49-F238E27FC236}">
                <a16:creationId xmlns:a16="http://schemas.microsoft.com/office/drawing/2014/main" id="{E2920B14-B344-4926-9729-BC7EBD91FF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l="13763" t="6135" r="13650"/>
          <a:stretch/>
        </p:blipFill>
        <p:spPr>
          <a:xfrm>
            <a:off x="7345680" y="1442720"/>
            <a:ext cx="4500880" cy="4632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264928-EACB-4739-BDDA-6799C99356F3}"/>
              </a:ext>
            </a:extLst>
          </p:cNvPr>
          <p:cNvSpPr txBox="1"/>
          <p:nvPr/>
        </p:nvSpPr>
        <p:spPr>
          <a:xfrm>
            <a:off x="8839200" y="3168609"/>
            <a:ext cx="15036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3500" b="1" dirty="0">
                <a:solidFill>
                  <a:schemeClr val="tx1"/>
                </a:solidFill>
                <a:latin typeface="+mn-lt"/>
              </a:rPr>
              <a:t>GOAL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BB1968B-98DC-C164-9BBD-F3D240E22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809" y="1643297"/>
            <a:ext cx="7324711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Understand the key factors affecting water quality (e.g., pH, turbidity, chloramines,   etc.)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Perform data preprocessing and handling of missing values in water datasets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Build machine learning models to predict water potability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Evaluate and compare model accuracy using confusion matrix and metrics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Propose future improvements using IoT and deep learning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Explore patterns through exploratory data analysis (EDA)</a:t>
            </a:r>
          </a:p>
        </p:txBody>
      </p:sp>
    </p:spTree>
    <p:extLst>
      <p:ext uri="{BB962C8B-B14F-4D97-AF65-F5344CB8AC3E}">
        <p14:creationId xmlns:p14="http://schemas.microsoft.com/office/powerpoint/2010/main" val="2932052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135834" y="1067664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13163"/>
                </a:solidFill>
              </a:rPr>
              <a:t>T</a:t>
            </a:r>
            <a:r>
              <a:rPr lang="en-IN" sz="2000" b="1" dirty="0" err="1">
                <a:solidFill>
                  <a:srgbClr val="213163"/>
                </a:solidFill>
              </a:rPr>
              <a:t>ools</a:t>
            </a:r>
            <a:r>
              <a:rPr lang="en-IN" sz="2000" b="1" dirty="0">
                <a:solidFill>
                  <a:srgbClr val="213163"/>
                </a:solidFill>
              </a:rPr>
              <a:t> and Technology used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8E45BE-71BB-5522-D783-7D75608FC692}"/>
              </a:ext>
            </a:extLst>
          </p:cNvPr>
          <p:cNvSpPr txBox="1"/>
          <p:nvPr/>
        </p:nvSpPr>
        <p:spPr>
          <a:xfrm>
            <a:off x="135834" y="1589602"/>
            <a:ext cx="7928513" cy="4976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Python</a:t>
            </a:r>
            <a:r>
              <a:rPr lang="en-US" dirty="0"/>
              <a:t> – Core programming language used for data processing and machine learning.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Pandas &amp; NumPy</a:t>
            </a:r>
            <a:r>
              <a:rPr lang="en-US" dirty="0"/>
              <a:t> – For data manipulation and numerical computations.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Matplotlib &amp; Seaborn</a:t>
            </a:r>
            <a:r>
              <a:rPr lang="en-US" dirty="0"/>
              <a:t> – For data visualization and exploratory data analysis.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Scikit-learn</a:t>
            </a:r>
            <a:r>
              <a:rPr lang="en-US" dirty="0"/>
              <a:t> – Machine learning library used for model training and evaluation.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</a:t>
            </a:r>
            <a:r>
              <a:rPr lang="en-US" b="1" dirty="0" err="1"/>
              <a:t>Jupyter</a:t>
            </a:r>
            <a:r>
              <a:rPr lang="en-US" b="1" dirty="0"/>
              <a:t> Notebook</a:t>
            </a:r>
            <a:r>
              <a:rPr lang="en-US" dirty="0"/>
              <a:t> – For writing, testing, and documenting the code.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</a:t>
            </a:r>
            <a:r>
              <a:rPr lang="en-US" b="1" dirty="0" err="1"/>
              <a:t>Joblib</a:t>
            </a:r>
            <a:r>
              <a:rPr lang="en-US" b="1" dirty="0"/>
              <a:t>/Pickle</a:t>
            </a:r>
            <a:r>
              <a:rPr lang="en-US" dirty="0"/>
              <a:t> – For saving and loading trained models.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</a:t>
            </a:r>
            <a:r>
              <a:rPr lang="en-US" b="1" dirty="0" err="1"/>
              <a:t>Streamlit</a:t>
            </a:r>
            <a:r>
              <a:rPr lang="en-US" dirty="0"/>
              <a:t> – For building and deploying the interactive web application.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8705F6-7D2C-26CF-6EBC-84EBDD232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043" y="1067664"/>
            <a:ext cx="4325957" cy="559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71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356491" y="992623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Methodology</a:t>
            </a:r>
            <a:r>
              <a:rPr lang="en-US" sz="1800" b="1" dirty="0">
                <a:solidFill>
                  <a:srgbClr val="213163"/>
                </a:solidFill>
              </a:rPr>
              <a:t>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AA5576-2783-ADEE-1D2A-7AC084568A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491" y="1392734"/>
            <a:ext cx="1133240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8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3136736-B8D5-D572-F2A7-413F1FB5ED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464" y="1392733"/>
            <a:ext cx="4276242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 Cleaning &amp; Preprocessing</a:t>
            </a:r>
            <a:endParaRPr lang="en-US" altLang="en-US" sz="18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Handle missing values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Normalize numeric features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Exploratory Data Analysis (EDA)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Remove or treat outliers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Visualize distributions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Correlation heatmaps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Identify feature trends vs potability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614C0D-B12C-F657-70FD-A30A9CFC2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0745"/>
            <a:ext cx="12192000" cy="37772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846EB7-7AFF-E8A6-94D6-5571F0127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791" y="3601843"/>
            <a:ext cx="4942985" cy="3762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C679A1-85AF-4728-63AD-FE5134B49487}"/>
              </a:ext>
            </a:extLst>
          </p:cNvPr>
          <p:cNvSpPr txBox="1"/>
          <p:nvPr/>
        </p:nvSpPr>
        <p:spPr>
          <a:xfrm>
            <a:off x="5412104" y="1392733"/>
            <a:ext cx="610334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Feature Selection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Select most influential variables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Drop irrelevant/redundant features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Model Training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 multiple ML models (e.g., Logistic Regression, Random Forest)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Perform train-test split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Evaluation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metrics like accuracy, confusion matrix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Choose best-performing model</a:t>
            </a:r>
          </a:p>
        </p:txBody>
      </p:sp>
    </p:spTree>
    <p:extLst>
      <p:ext uri="{BB962C8B-B14F-4D97-AF65-F5344CB8AC3E}">
        <p14:creationId xmlns:p14="http://schemas.microsoft.com/office/powerpoint/2010/main" val="2706790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Problem Statement: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04DCE-0DCF-3255-AF98-CB4D9A2D0DFB}"/>
              </a:ext>
            </a:extLst>
          </p:cNvPr>
          <p:cNvSpPr txBox="1"/>
          <p:nvPr/>
        </p:nvSpPr>
        <p:spPr>
          <a:xfrm>
            <a:off x="255104" y="1656145"/>
            <a:ext cx="6619421" cy="3827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quality of water is a critical concern for public health and environmental sustainability. However, manually testing water samples for potability is time-consuming, expensive, and often inaccessible in remote areas. Traditional methods require lab analysis of multiple physicochemical parameters.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project aims to automate the classification of water as </a:t>
            </a:r>
            <a:r>
              <a:rPr lang="en-US" b="1" dirty="0"/>
              <a:t>potable or non-potable</a:t>
            </a:r>
            <a:r>
              <a:rPr lang="en-US" dirty="0"/>
              <a:t> using machine learning models trained on water quality data. By analyzing parameters such as pH, hardness, solids, and chemical concentrations, the model helps in rapid, cost-effective, and scalable water quality prediction.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A81889-3343-87F2-7B1D-D98BF2A0F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082" y="760164"/>
            <a:ext cx="4953918" cy="609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Solution: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FEC230-8BB0-2FAB-945E-E3DCEFD3D3F9}"/>
              </a:ext>
            </a:extLst>
          </p:cNvPr>
          <p:cNvSpPr txBox="1"/>
          <p:nvPr/>
        </p:nvSpPr>
        <p:spPr>
          <a:xfrm>
            <a:off x="255104" y="1454817"/>
            <a:ext cx="6718573" cy="5264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To address the challenge of determining water potability, we developed a machine learning-based classification system using physicochemical attributes of water samples.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Data-driven Modeling</a:t>
            </a:r>
            <a:br>
              <a:rPr lang="en-US" dirty="0"/>
            </a:br>
            <a:r>
              <a:rPr lang="en-US" dirty="0"/>
              <a:t>Trained various classification models (e.g., Random Forest, Logistic Regression) using features such as pH, solids, turbidity, and chloramines.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Performance Optimization</a:t>
            </a:r>
            <a:br>
              <a:rPr lang="en-US" dirty="0"/>
            </a:br>
            <a:r>
              <a:rPr lang="en-US" dirty="0"/>
              <a:t>Models were evaluated and optimized using metrics like accuracy and confusion matrix to ensure reliable prediction results.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Best Model Selection</a:t>
            </a:r>
            <a:br>
              <a:rPr lang="en-US" dirty="0"/>
            </a:br>
            <a:r>
              <a:rPr lang="en-US" dirty="0"/>
              <a:t>The Random Forest classifier demonstrated the highest accuracy, making it the best choice for predicting water quality.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Scalable Deployment</a:t>
            </a:r>
            <a:br>
              <a:rPr lang="en-US" dirty="0"/>
            </a:br>
            <a:r>
              <a:rPr lang="en-US" dirty="0"/>
              <a:t>The model can be integrated into automated water quality monitoring systems or mobile apps for field use.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3B5125-BA47-6014-35FC-B17E46C80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492" y="1306544"/>
            <a:ext cx="5339508" cy="555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68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0" y="756956"/>
            <a:ext cx="63577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Screenshot of Output: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A149B1-65D2-3F66-5A82-F37930623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3" y="1266939"/>
            <a:ext cx="6081310" cy="5591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B3B1D0-191B-B503-D767-3196C63C5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598" y="1266938"/>
            <a:ext cx="5824249" cy="559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49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61BC17-D16B-AC55-7121-63D4B44A6C76}"/>
              </a:ext>
            </a:extLst>
          </p:cNvPr>
          <p:cNvSpPr txBox="1"/>
          <p:nvPr/>
        </p:nvSpPr>
        <p:spPr>
          <a:xfrm>
            <a:off x="0" y="778991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Screenshot of Output: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3A7851-68EB-E721-662F-031C02C18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694" y="1394324"/>
            <a:ext cx="5207306" cy="5463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4BCE00-33FC-DA5D-B054-2EAE35D3A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9100"/>
            <a:ext cx="6984694" cy="567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59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31355" y="977135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Conclusion:</a:t>
            </a:r>
            <a:r>
              <a:rPr lang="en-US" sz="1800" b="1" dirty="0">
                <a:solidFill>
                  <a:srgbClr val="213163"/>
                </a:solidFill>
              </a:rPr>
              <a:t> 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A16128-064E-CCBA-28F7-EF90E3EB6DFE}"/>
              </a:ext>
            </a:extLst>
          </p:cNvPr>
          <p:cNvSpPr txBox="1"/>
          <p:nvPr/>
        </p:nvSpPr>
        <p:spPr>
          <a:xfrm>
            <a:off x="231355" y="1733263"/>
            <a:ext cx="6973677" cy="3252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project demonstrates the effectiveness of machine learning in predicting water quality parameters. By implementing a Random Forest model wrapped with </a:t>
            </a:r>
            <a:r>
              <a:rPr lang="en-US" dirty="0" err="1"/>
              <a:t>MultiOutputRegressor</a:t>
            </a:r>
            <a:r>
              <a:rPr lang="en-US" dirty="0"/>
              <a:t>, we were able to handle multiple output variables with high accuracy.</a:t>
            </a:r>
          </a:p>
          <a:p>
            <a:endParaRPr lang="en-US" dirty="0"/>
          </a:p>
          <a:p>
            <a:r>
              <a:rPr lang="en-US" dirty="0"/>
              <a:t>The model achieved strong R² scores and minimal error, proving its reliability. This approach offers a fast and scalable alternative to traditional water testing methods, making it suitable for real-time monitoring. It can play a significant role in early contamination detection and aid authorities in taking timely and informed decisions for public health and environmental safety.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277933-D3F6-A2CC-6321-4DF717CF8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352" y="738129"/>
            <a:ext cx="4777648" cy="51669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B85D01-FF9D-CB1D-43C8-46B1EE2DF239}"/>
              </a:ext>
            </a:extLst>
          </p:cNvPr>
          <p:cNvSpPr txBox="1"/>
          <p:nvPr/>
        </p:nvSpPr>
        <p:spPr>
          <a:xfrm>
            <a:off x="231355" y="5407435"/>
            <a:ext cx="9000781" cy="995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 err="1">
                <a:solidFill>
                  <a:srgbClr val="213163"/>
                </a:solidFill>
              </a:rPr>
              <a:t>Github</a:t>
            </a:r>
            <a:r>
              <a:rPr lang="en-IN" sz="2000" b="1" dirty="0">
                <a:solidFill>
                  <a:srgbClr val="213163"/>
                </a:solidFill>
              </a:rPr>
              <a:t> Link :</a:t>
            </a:r>
          </a:p>
          <a:p>
            <a:endParaRPr lang="en-IN" sz="2000" b="1" dirty="0">
              <a:solidFill>
                <a:srgbClr val="213163"/>
              </a:solidFill>
            </a:endParaRPr>
          </a:p>
          <a:p>
            <a:r>
              <a:rPr lang="en-IN" dirty="0"/>
              <a:t>https://github.com/TulsiGupta10/Water_Quality_Prediction_Aicte_Internship.git</a:t>
            </a:r>
          </a:p>
        </p:txBody>
      </p:sp>
    </p:spTree>
    <p:extLst>
      <p:ext uri="{BB962C8B-B14F-4D97-AF65-F5344CB8AC3E}">
        <p14:creationId xmlns:p14="http://schemas.microsoft.com/office/powerpoint/2010/main" val="151988358"/>
      </p:ext>
    </p:extLst>
  </p:cSld>
  <p:clrMapOvr>
    <a:masterClrMapping/>
  </p:clrMapOvr>
</p:sld>
</file>

<file path=ppt/theme/theme1.xml><?xml version="1.0" encoding="utf-8"?>
<a:theme xmlns:a="http://schemas.openxmlformats.org/drawingml/2006/main" name="Session 01 Design Thinking &amp; Critical Thinking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ssion 01 Design Thinking &amp; Critical Thinking" id="{1DE73F69-F87A-4ED3-81C1-82D2BA622E0C}" vid="{37568650-F724-47C7-905E-9640F80174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Session 01 Design Thinking &amp; Critical Thinking</Template>
  <TotalTime>222</TotalTime>
  <Words>725</Words>
  <Application>Microsoft Office PowerPoint</Application>
  <PresentationFormat>Widescreen</PresentationFormat>
  <Paragraphs>79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Wingdings</vt:lpstr>
      <vt:lpstr>Session 01 Design Thinking &amp; Critical Thinking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Mahesh Kurhe</dc:creator>
  <cp:lastModifiedBy>Tulsi Gupta</cp:lastModifiedBy>
  <cp:revision>4</cp:revision>
  <dcterms:created xsi:type="dcterms:W3CDTF">2024-12-31T09:40:01Z</dcterms:created>
  <dcterms:modified xsi:type="dcterms:W3CDTF">2025-07-06T08:20:08Z</dcterms:modified>
</cp:coreProperties>
</file>